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notesMasterIdLst>
    <p:notesMasterId r:id="rId6"/>
  </p:notesMasterIdLst>
  <p:sldIdLst>
    <p:sldId id="258" r:id="rId2"/>
    <p:sldId id="257" r:id="rId3"/>
    <p:sldId id="265" r:id="rId4"/>
    <p:sldId id="263" r:id="rId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84506-9C96-4717-876F-29F58A6E4DC8}" type="datetimeFigureOut">
              <a:rPr lang="es-AR" smtClean="0"/>
              <a:pPr/>
              <a:t>27/04/2013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E02C5-3109-4EBC-9079-7DE6CFD124B6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11889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E02C5-3109-4EBC-9079-7DE6CFD124B6}" type="slidenum">
              <a:rPr lang="es-AR" smtClean="0"/>
              <a:pPr/>
              <a:t>4</a:t>
            </a:fld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 bwMode="hidden">
          <a:xfrm>
            <a:off x="-1" y="0"/>
            <a:ext cx="9144002" cy="6858000"/>
            <a:chOff x="-1" y="0"/>
            <a:chExt cx="12192002" cy="6858000"/>
          </a:xfrm>
        </p:grpSpPr>
        <p:cxnSp>
          <p:nvCxnSpPr>
            <p:cNvPr id="6" name="Straight Connector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Straight Connector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" name="Group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Straight Connector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Straight Connector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Straight Connector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4" name="Group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Straight Connector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Straight Connector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0384" y="1909346"/>
            <a:ext cx="7203233" cy="3383280"/>
          </a:xfrm>
        </p:spPr>
        <p:txBody>
          <a:bodyPr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0384" y="5432564"/>
            <a:ext cx="7203233" cy="457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cxnSp>
        <p:nvCxnSpPr>
          <p:cNvPr id="58" name="Straight Connector 57"/>
          <p:cNvCxnSpPr/>
          <p:nvPr/>
        </p:nvCxnSpPr>
        <p:spPr>
          <a:xfrm>
            <a:off x="971550" y="5294175"/>
            <a:ext cx="7200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06985" y="489857"/>
            <a:ext cx="1265465" cy="530134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49" y="489857"/>
            <a:ext cx="5690508" cy="530134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/>
          <p:nvPr/>
        </p:nvGrpSpPr>
        <p:grpSpPr bwMode="hidden">
          <a:xfrm>
            <a:off x="-1" y="0"/>
            <a:ext cx="9144002" cy="6858000"/>
            <a:chOff x="-1" y="0"/>
            <a:chExt cx="12192002" cy="6858000"/>
          </a:xfrm>
        </p:grpSpPr>
        <p:cxnSp>
          <p:nvCxnSpPr>
            <p:cNvPr id="8" name="Straight Connector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Straight Connector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" name="Group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Straight Connector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Straight Connector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Straight Connector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4" name="Group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Straight Connector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Straight Connector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0" y="2541573"/>
            <a:ext cx="7200900" cy="2743200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5431536"/>
            <a:ext cx="7200900" cy="4572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58" name="Straight Connector 57"/>
          <p:cNvCxnSpPr/>
          <p:nvPr/>
        </p:nvCxnSpPr>
        <p:spPr>
          <a:xfrm>
            <a:off x="971550" y="5294175"/>
            <a:ext cx="7200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1550" y="1981200"/>
            <a:ext cx="3429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43450" y="1981200"/>
            <a:ext cx="3429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1818322"/>
            <a:ext cx="3429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1550" y="2503714"/>
            <a:ext cx="3429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43450" y="1818322"/>
            <a:ext cx="3429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43450" y="2503714"/>
            <a:ext cx="3429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0"/>
          <p:cNvGrpSpPr/>
          <p:nvPr/>
        </p:nvGrpSpPr>
        <p:grpSpPr bwMode="hidden">
          <a:xfrm>
            <a:off x="-1" y="0"/>
            <a:ext cx="9144002" cy="6858000"/>
            <a:chOff x="-1" y="0"/>
            <a:chExt cx="12192002" cy="6858000"/>
          </a:xfrm>
        </p:grpSpPr>
        <p:cxnSp>
          <p:nvCxnSpPr>
            <p:cNvPr id="162" name="Straight Connector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Straight Connector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" name="Group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Straight Connector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Straight Connector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Straight Connector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Straight Connector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Straight Connector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Straight Connector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Straight Connector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" name="Group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Straight Connector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Straight Connector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Straight Connector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2" name="Date Placeholder 2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213" name="Footer Placeholder 2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14" name="Slide Number Placeholder 2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 bwMode="hidden">
          <a:xfrm>
            <a:off x="-1" y="0"/>
            <a:ext cx="9144002" cy="6858000"/>
            <a:chOff x="-1" y="0"/>
            <a:chExt cx="12192002" cy="6858000"/>
          </a:xfrm>
        </p:grpSpPr>
        <p:cxnSp>
          <p:nvCxnSpPr>
            <p:cNvPr id="10" name="Straight Connector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Straight Connector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" name="Group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oup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Straight Connector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oup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ectangle 6"/>
          <p:cNvSpPr/>
          <p:nvPr/>
        </p:nvSpPr>
        <p:spPr>
          <a:xfrm>
            <a:off x="0" y="0"/>
            <a:ext cx="54864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4864" y="571500"/>
            <a:ext cx="2743200" cy="219710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398" y="571500"/>
            <a:ext cx="4663440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4864" y="2995012"/>
            <a:ext cx="2743200" cy="228595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60" name="Straight Connector 59"/>
          <p:cNvCxnSpPr/>
          <p:nvPr/>
        </p:nvCxnSpPr>
        <p:spPr>
          <a:xfrm>
            <a:off x="5942317" y="2895600"/>
            <a:ext cx="274448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/>
          <p:nvPr/>
        </p:nvGrpSpPr>
        <p:grpSpPr bwMode="hidden">
          <a:xfrm>
            <a:off x="-1" y="0"/>
            <a:ext cx="9144002" cy="6858000"/>
            <a:chOff x="-1" y="0"/>
            <a:chExt cx="12192002" cy="6858000"/>
          </a:xfrm>
        </p:grpSpPr>
        <p:cxnSp>
          <p:nvCxnSpPr>
            <p:cNvPr id="9" name="Straight Connector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Straight Connector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" name="Group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Straight Connector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" name="Group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Rectangle 59"/>
          <p:cNvSpPr/>
          <p:nvPr/>
        </p:nvSpPr>
        <p:spPr>
          <a:xfrm>
            <a:off x="0" y="0"/>
            <a:ext cx="54864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09" y="-159"/>
            <a:ext cx="548640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cxnSp>
        <p:nvCxnSpPr>
          <p:cNvPr id="59" name="Straight Connector 58"/>
          <p:cNvCxnSpPr/>
          <p:nvPr/>
        </p:nvCxnSpPr>
        <p:spPr>
          <a:xfrm>
            <a:off x="5942317" y="2895600"/>
            <a:ext cx="274448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2170" y="576072"/>
            <a:ext cx="2743200" cy="219456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2170" y="2999232"/>
            <a:ext cx="2743200" cy="2286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6203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5"/>
          <p:cNvGrpSpPr/>
          <p:nvPr/>
        </p:nvGrpSpPr>
        <p:grpSpPr bwMode="hidden">
          <a:xfrm>
            <a:off x="-1" y="0"/>
            <a:ext cx="9144002" cy="6858000"/>
            <a:chOff x="-1" y="0"/>
            <a:chExt cx="12192002" cy="6858000"/>
          </a:xfrm>
        </p:grpSpPr>
        <p:cxnSp>
          <p:nvCxnSpPr>
            <p:cNvPr id="97" name="Straight Connector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Straight Connector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Straight Connector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Straight Connector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Straight Connector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" name="Group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Straight Connector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Straight Connector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1550" y="503854"/>
            <a:ext cx="72009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1981201"/>
            <a:ext cx="72009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70531" y="6289679"/>
            <a:ext cx="72446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27/04/2013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289679"/>
            <a:ext cx="4596023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8983" y="6289679"/>
            <a:ext cx="68916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148" name="Straight Connector 147"/>
          <p:cNvCxnSpPr/>
          <p:nvPr/>
        </p:nvCxnSpPr>
        <p:spPr>
          <a:xfrm>
            <a:off x="457200" y="6172200"/>
            <a:ext cx="8229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ubtítulo"/>
          <p:cNvSpPr>
            <a:spLocks noGrp="1"/>
          </p:cNvSpPr>
          <p:nvPr>
            <p:ph type="subTitle" idx="1"/>
          </p:nvPr>
        </p:nvSpPr>
        <p:spPr>
          <a:xfrm>
            <a:off x="899592" y="1988840"/>
            <a:ext cx="6400800" cy="3240360"/>
          </a:xfrm>
        </p:spPr>
        <p:txBody>
          <a:bodyPr>
            <a:normAutofit fontScale="55000" lnSpcReduction="20000"/>
          </a:bodyPr>
          <a:lstStyle/>
          <a:p>
            <a:endParaRPr lang="es-ES" sz="17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s-ES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Fecha de siembra 13 de febrero 2013</a:t>
            </a:r>
          </a:p>
          <a:p>
            <a:pPr>
              <a:lnSpc>
                <a:spcPct val="120000"/>
              </a:lnSpc>
            </a:pPr>
            <a:endParaRPr lang="es-ES" sz="25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s-ES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Zona Camino 60 Cuadras</a:t>
            </a:r>
          </a:p>
          <a:p>
            <a:pPr>
              <a:lnSpc>
                <a:spcPct val="120000"/>
              </a:lnSpc>
            </a:pPr>
            <a:endParaRPr lang="es-ES" sz="25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s-ES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Campo </a:t>
            </a:r>
            <a:r>
              <a:rPr lang="es-ES" sz="25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Goffi</a:t>
            </a:r>
            <a:r>
              <a:rPr lang="es-ES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Ernesto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endParaRPr lang="es-ES" sz="25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s-ES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efectuaron 9 has con fertilizante </a:t>
            </a:r>
            <a:r>
              <a:rPr lang="es-ES" sz="25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biologico</a:t>
            </a:r>
            <a:r>
              <a:rPr lang="es-ES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FOSFOACTIV (Tratamiento), y sobre los mismos lotes, se dejaron franjas de Testigo.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endParaRPr lang="es-ES" sz="25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s-ES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Testigo: 480kg mezcla “Pampero”  + 200 kg Urea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endParaRPr lang="es-ES" sz="25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</a:pPr>
            <a:r>
              <a:rPr lang="es-ES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Tratamiento: 180 kg mezcla </a:t>
            </a:r>
            <a:r>
              <a:rPr lang="es-ES" sz="25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Nitrocomplex</a:t>
            </a:r>
            <a:r>
              <a:rPr lang="es-ES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Plus 20-17-3 + 120 kg mezcla </a:t>
            </a:r>
            <a:r>
              <a:rPr lang="es-ES" sz="25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YaraBela</a:t>
            </a:r>
            <a:r>
              <a:rPr lang="es-ES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28% </a:t>
            </a:r>
            <a:r>
              <a:rPr lang="es-ES" sz="25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Ntotal</a:t>
            </a:r>
            <a:r>
              <a:rPr lang="es-ES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+ 5% Ca + 2,3 Mg + </a:t>
            </a:r>
            <a:r>
              <a:rPr lang="es-ES" sz="25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Fosfoactiv</a:t>
            </a:r>
            <a:r>
              <a:rPr lang="es-ES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la semilla, aplicado en el tanque de siembra junto a insecticida </a:t>
            </a:r>
            <a:r>
              <a:rPr lang="es-ES" sz="25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Imidacloprid</a:t>
            </a:r>
            <a:r>
              <a:rPr lang="es-ES" sz="2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3 Rectángulo redondeado"/>
          <p:cNvSpPr/>
          <p:nvPr/>
        </p:nvSpPr>
        <p:spPr>
          <a:xfrm>
            <a:off x="1115616" y="764704"/>
            <a:ext cx="6912768" cy="72008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Tendencias</a:t>
            </a:r>
            <a:r>
              <a:rPr lang="en-US" sz="24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siembra</a:t>
            </a:r>
            <a:r>
              <a:rPr lang="en-US" sz="24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febrero</a:t>
            </a:r>
            <a:r>
              <a:rPr lang="en-US" sz="24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2013 en </a:t>
            </a:r>
            <a:r>
              <a:rPr lang="en-US" sz="2400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de papa. </a:t>
            </a:r>
            <a:r>
              <a:rPr lang="en-US" sz="2400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Goffi</a:t>
            </a:r>
            <a:r>
              <a:rPr lang="en-US" sz="24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es-AR" sz="2400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 descr="https://encrypted-tbn0.gstatic.com/images?q=tbn:ANd9GcR9Crk7JXJln-G7cpF7Ru3ZXORhX5xYvAT-Vsv4lEqqyu8lI1vQ"/>
          <p:cNvPicPr>
            <a:picLocks noChangeAspect="1" noChangeArrowheads="1"/>
          </p:cNvPicPr>
          <p:nvPr/>
        </p:nvPicPr>
        <p:blipFill>
          <a:blip r:embed="rId2" cstate="print"/>
          <a:srcRect l="9595" t="3448" r="4048" b="3448"/>
          <a:stretch>
            <a:fillRect/>
          </a:stretch>
        </p:blipFill>
        <p:spPr bwMode="auto">
          <a:xfrm>
            <a:off x="7452320" y="3573016"/>
            <a:ext cx="1008112" cy="15121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716016" y="1700808"/>
            <a:ext cx="3484771" cy="762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Tratamiento 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15" name="4 Marcador de texto"/>
          <p:cNvSpPr txBox="1">
            <a:spLocks/>
          </p:cNvSpPr>
          <p:nvPr/>
        </p:nvSpPr>
        <p:spPr>
          <a:xfrm>
            <a:off x="827584" y="1700808"/>
            <a:ext cx="3484771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Testigo</a:t>
            </a:r>
            <a:endParaRPr kumimoji="0" lang="es-A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4 Marcador de texto"/>
          <p:cNvSpPr txBox="1">
            <a:spLocks/>
          </p:cNvSpPr>
          <p:nvPr/>
        </p:nvSpPr>
        <p:spPr>
          <a:xfrm>
            <a:off x="683568" y="5661248"/>
            <a:ext cx="784887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lang="en-US" b="1" dirty="0" err="1" smtClean="0"/>
              <a:t>Densidad</a:t>
            </a:r>
            <a:r>
              <a:rPr lang="en-US" b="1" dirty="0" smtClean="0"/>
              <a:t> 2000 kg / ha. </a:t>
            </a:r>
            <a:r>
              <a:rPr lang="en-US" b="1" dirty="0" err="1" smtClean="0"/>
              <a:t>Muestras</a:t>
            </a:r>
            <a:r>
              <a:rPr lang="en-US" b="1" dirty="0" smtClean="0"/>
              <a:t> a 35 DDS (Dias </a:t>
            </a:r>
            <a:r>
              <a:rPr lang="en-US" b="1" dirty="0" err="1" smtClean="0"/>
              <a:t>Despues</a:t>
            </a:r>
            <a:r>
              <a:rPr lang="en-US" b="1" dirty="0" smtClean="0"/>
              <a:t> de </a:t>
            </a:r>
            <a:r>
              <a:rPr lang="en-US" b="1" dirty="0" err="1" smtClean="0"/>
              <a:t>Siembra</a:t>
            </a:r>
            <a:r>
              <a:rPr lang="en-US" b="1" dirty="0" smtClean="0"/>
              <a:t>). </a:t>
            </a:r>
          </a:p>
        </p:txBody>
      </p:sp>
      <p:sp>
        <p:nvSpPr>
          <p:cNvPr id="19" name="18 Rectángulo redondeado"/>
          <p:cNvSpPr/>
          <p:nvPr/>
        </p:nvSpPr>
        <p:spPr>
          <a:xfrm>
            <a:off x="1331640" y="764704"/>
            <a:ext cx="5760640" cy="720080"/>
          </a:xfrm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Goffi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9" name="Picture 5" descr="C:\respaldo\Documents\suelo sano\Datos y fotos productores\Papas Cba\Goffi\gof test 36 dds feb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492896"/>
            <a:ext cx="3429000" cy="2571750"/>
          </a:xfrm>
          <a:prstGeom prst="rect">
            <a:avLst/>
          </a:prstGeom>
          <a:noFill/>
        </p:spPr>
      </p:pic>
      <p:pic>
        <p:nvPicPr>
          <p:cNvPr id="1030" name="Picture 6" descr="C:\respaldo\Documents\suelo sano\Datos y fotos productores\Papas Cba\Goffi\gof Tratam 36 dds feb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92896"/>
            <a:ext cx="3429000" cy="2571750"/>
          </a:xfrm>
          <a:prstGeom prst="rect">
            <a:avLst/>
          </a:prstGeom>
          <a:noFill/>
        </p:spPr>
      </p:pic>
      <p:sp>
        <p:nvSpPr>
          <p:cNvPr id="27" name="2 Marcador de texto"/>
          <p:cNvSpPr>
            <a:spLocks noGrp="1"/>
          </p:cNvSpPr>
          <p:nvPr>
            <p:ph type="body" idx="1"/>
          </p:nvPr>
        </p:nvSpPr>
        <p:spPr>
          <a:xfrm>
            <a:off x="4572000" y="5085184"/>
            <a:ext cx="3484771" cy="762000"/>
          </a:xfrm>
        </p:spPr>
        <p:txBody>
          <a:bodyPr>
            <a:normAutofit/>
          </a:bodyPr>
          <a:lstStyle/>
          <a:p>
            <a:pPr lvl="0">
              <a:buClrTx/>
              <a:buSzPct val="90000"/>
              <a:defRPr/>
            </a:pPr>
            <a:r>
              <a:rPr lang="en-US" sz="1600" b="1" dirty="0" err="1" smtClean="0">
                <a:solidFill>
                  <a:schemeClr val="tx1"/>
                </a:solidFill>
              </a:rPr>
              <a:t>Promedio</a:t>
            </a:r>
            <a:r>
              <a:rPr lang="en-US" sz="1600" b="1" dirty="0" smtClean="0">
                <a:solidFill>
                  <a:schemeClr val="tx1"/>
                </a:solidFill>
              </a:rPr>
              <a:t> 6,8 </a:t>
            </a:r>
            <a:r>
              <a:rPr lang="en-US" sz="1600" b="1" dirty="0" err="1" smtClean="0">
                <a:solidFill>
                  <a:schemeClr val="tx1"/>
                </a:solidFill>
              </a:rPr>
              <a:t>estolones</a:t>
            </a:r>
            <a:r>
              <a:rPr lang="en-US" sz="1600" b="1" dirty="0" smtClean="0">
                <a:solidFill>
                  <a:schemeClr val="tx1"/>
                </a:solidFill>
              </a:rPr>
              <a:t> / </a:t>
            </a:r>
            <a:r>
              <a:rPr lang="en-US" sz="1600" b="1" dirty="0" err="1" smtClean="0">
                <a:solidFill>
                  <a:schemeClr val="tx1"/>
                </a:solidFill>
              </a:rPr>
              <a:t>planta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8" name="2 Marcador de texto"/>
          <p:cNvSpPr>
            <a:spLocks noGrp="1"/>
          </p:cNvSpPr>
          <p:nvPr>
            <p:ph type="body" idx="1"/>
          </p:nvPr>
        </p:nvSpPr>
        <p:spPr>
          <a:xfrm>
            <a:off x="1043608" y="5085184"/>
            <a:ext cx="3484771" cy="762000"/>
          </a:xfrm>
        </p:spPr>
        <p:txBody>
          <a:bodyPr>
            <a:normAutofit/>
          </a:bodyPr>
          <a:lstStyle/>
          <a:p>
            <a:pPr lvl="0">
              <a:buClrTx/>
              <a:buSzPct val="90000"/>
              <a:defRPr/>
            </a:pPr>
            <a:r>
              <a:rPr lang="en-US" sz="1600" b="1" dirty="0" err="1" smtClean="0">
                <a:solidFill>
                  <a:schemeClr val="tx1"/>
                </a:solidFill>
              </a:rPr>
              <a:t>Promedio</a:t>
            </a:r>
            <a:r>
              <a:rPr lang="en-US" sz="1600" b="1" dirty="0" smtClean="0">
                <a:solidFill>
                  <a:schemeClr val="tx1"/>
                </a:solidFill>
              </a:rPr>
              <a:t> 5,6 </a:t>
            </a:r>
            <a:r>
              <a:rPr lang="en-US" sz="1600" b="1" dirty="0" err="1" smtClean="0">
                <a:solidFill>
                  <a:schemeClr val="tx1"/>
                </a:solidFill>
              </a:rPr>
              <a:t>estolones</a:t>
            </a:r>
            <a:r>
              <a:rPr lang="en-US" sz="1600" b="1" dirty="0" smtClean="0">
                <a:solidFill>
                  <a:schemeClr val="tx1"/>
                </a:solidFill>
              </a:rPr>
              <a:t> / </a:t>
            </a:r>
            <a:r>
              <a:rPr lang="en-US" sz="1600" b="1" dirty="0" err="1" smtClean="0">
                <a:solidFill>
                  <a:schemeClr val="tx1"/>
                </a:solidFill>
              </a:rPr>
              <a:t>planta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44008" y="1772816"/>
            <a:ext cx="3484771" cy="762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es-AR" dirty="0"/>
          </a:p>
        </p:txBody>
      </p:sp>
      <p:sp>
        <p:nvSpPr>
          <p:cNvPr id="13" name="4 Marcador de texto"/>
          <p:cNvSpPr txBox="1">
            <a:spLocks/>
          </p:cNvSpPr>
          <p:nvPr/>
        </p:nvSpPr>
        <p:spPr>
          <a:xfrm>
            <a:off x="251520" y="5661248"/>
            <a:ext cx="842493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lang="en-US" sz="1400" b="1" dirty="0" err="1" smtClean="0"/>
              <a:t>Muestras</a:t>
            </a:r>
            <a:r>
              <a:rPr lang="en-US" sz="1400" b="1" dirty="0" smtClean="0"/>
              <a:t> a 35 DDS (Dias </a:t>
            </a:r>
            <a:r>
              <a:rPr lang="en-US" sz="1400" b="1" dirty="0" err="1" smtClean="0"/>
              <a:t>Despues</a:t>
            </a:r>
            <a:r>
              <a:rPr lang="en-US" sz="1400" b="1" dirty="0" smtClean="0"/>
              <a:t> de </a:t>
            </a:r>
            <a:r>
              <a:rPr lang="en-US" sz="1400" b="1" dirty="0" err="1" smtClean="0"/>
              <a:t>Siembra</a:t>
            </a:r>
            <a:r>
              <a:rPr lang="en-US" sz="1400" b="1" dirty="0" smtClean="0"/>
              <a:t>). </a:t>
            </a:r>
            <a:r>
              <a:rPr lang="en-US" sz="1400" b="1" dirty="0" err="1" smtClean="0"/>
              <a:t>Muestras</a:t>
            </a:r>
            <a:r>
              <a:rPr lang="en-US" sz="1400" b="1" dirty="0" smtClean="0"/>
              <a:t> de 6 </a:t>
            </a:r>
            <a:r>
              <a:rPr lang="en-US" sz="1400" b="1" dirty="0" err="1" smtClean="0"/>
              <a:t>plantas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por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cada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tratamiento</a:t>
            </a:r>
            <a:r>
              <a:rPr lang="en-US" sz="1400" b="1" dirty="0" smtClean="0"/>
              <a:t>.</a:t>
            </a:r>
          </a:p>
        </p:txBody>
      </p:sp>
      <p:sp>
        <p:nvSpPr>
          <p:cNvPr id="14" name="4 Marcador de texto"/>
          <p:cNvSpPr txBox="1">
            <a:spLocks/>
          </p:cNvSpPr>
          <p:nvPr/>
        </p:nvSpPr>
        <p:spPr>
          <a:xfrm>
            <a:off x="2123728" y="1484784"/>
            <a:ext cx="4852923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Testigo                      Tratamiento </a:t>
            </a:r>
            <a:endParaRPr kumimoji="0" lang="es-A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15 Rectángulo redondeado"/>
          <p:cNvSpPr/>
          <p:nvPr/>
        </p:nvSpPr>
        <p:spPr>
          <a:xfrm>
            <a:off x="1907704" y="764704"/>
            <a:ext cx="5760640" cy="720080"/>
          </a:xfrm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papa.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Goffi</a:t>
            </a:r>
            <a:endParaRPr lang="es-A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9" name="Picture 3" descr="C:\respaldo\Documents\suelo sano\Datos y fotos productores\Papas Cba\Goffi\gof izq test 36 dds feb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132856"/>
            <a:ext cx="4869160" cy="3651870"/>
          </a:xfrm>
          <a:prstGeom prst="rect">
            <a:avLst/>
          </a:prstGeom>
          <a:noFill/>
        </p:spPr>
      </p:pic>
      <p:cxnSp>
        <p:nvCxnSpPr>
          <p:cNvPr id="20" name="19 Conector recto"/>
          <p:cNvCxnSpPr/>
          <p:nvPr/>
        </p:nvCxnSpPr>
        <p:spPr>
          <a:xfrm>
            <a:off x="4283968" y="1772816"/>
            <a:ext cx="0" cy="3960440"/>
          </a:xfrm>
          <a:prstGeom prst="line">
            <a:avLst/>
          </a:prstGeom>
          <a:ln w="2857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ubtítulo"/>
          <p:cNvSpPr>
            <a:spLocks noGrp="1"/>
          </p:cNvSpPr>
          <p:nvPr>
            <p:ph type="subTitle" idx="1"/>
          </p:nvPr>
        </p:nvSpPr>
        <p:spPr>
          <a:xfrm>
            <a:off x="1403648" y="3573016"/>
            <a:ext cx="6400800" cy="2065784"/>
          </a:xfrm>
        </p:spPr>
        <p:txBody>
          <a:bodyPr>
            <a:noAutofit/>
          </a:bodyPr>
          <a:lstStyle/>
          <a:p>
            <a:pPr algn="just"/>
            <a:r>
              <a:rPr lang="en-US" sz="1400" dirty="0" smtClean="0">
                <a:solidFill>
                  <a:schemeClr val="tx1"/>
                </a:solidFill>
              </a:rPr>
              <a:t>A los 35 DDS se </a:t>
            </a:r>
            <a:r>
              <a:rPr lang="en-US" sz="1400" dirty="0" err="1" smtClean="0">
                <a:solidFill>
                  <a:schemeClr val="tx1"/>
                </a:solidFill>
              </a:rPr>
              <a:t>visualizó</a:t>
            </a:r>
            <a:r>
              <a:rPr lang="en-US" sz="1400" dirty="0" smtClean="0">
                <a:solidFill>
                  <a:schemeClr val="tx1"/>
                </a:solidFill>
              </a:rPr>
              <a:t> un stand de </a:t>
            </a:r>
            <a:r>
              <a:rPr lang="en-US" sz="1400" dirty="0" err="1" smtClean="0">
                <a:solidFill>
                  <a:schemeClr val="tx1"/>
                </a:solidFill>
              </a:rPr>
              <a:t>plantas</a:t>
            </a:r>
            <a:r>
              <a:rPr lang="en-US" sz="1400" dirty="0" smtClean="0">
                <a:solidFill>
                  <a:schemeClr val="tx1"/>
                </a:solidFill>
              </a:rPr>
              <a:t> similar en ambos </a:t>
            </a:r>
            <a:r>
              <a:rPr lang="en-US" sz="1400" dirty="0" err="1" smtClean="0">
                <a:solidFill>
                  <a:schemeClr val="tx1"/>
                </a:solidFill>
              </a:rPr>
              <a:t>tratamientos</a:t>
            </a:r>
            <a:r>
              <a:rPr lang="en-US" sz="1400" dirty="0" smtClean="0">
                <a:solidFill>
                  <a:schemeClr val="tx1"/>
                </a:solidFill>
              </a:rPr>
              <a:t>, </a:t>
            </a:r>
            <a:r>
              <a:rPr lang="en-US" sz="1400" dirty="0" err="1" smtClean="0">
                <a:solidFill>
                  <a:schemeClr val="tx1"/>
                </a:solidFill>
              </a:rPr>
              <a:t>manifestando</a:t>
            </a:r>
            <a:r>
              <a:rPr lang="en-US" sz="1400" dirty="0" smtClean="0">
                <a:solidFill>
                  <a:schemeClr val="tx1"/>
                </a:solidFill>
              </a:rPr>
              <a:t> en el </a:t>
            </a:r>
            <a:r>
              <a:rPr lang="en-US" sz="1400" dirty="0" err="1" smtClean="0">
                <a:solidFill>
                  <a:schemeClr val="tx1"/>
                </a:solidFill>
              </a:rPr>
              <a:t>lote</a:t>
            </a:r>
            <a:r>
              <a:rPr lang="en-US" sz="1400" dirty="0" smtClean="0">
                <a:solidFill>
                  <a:schemeClr val="tx1"/>
                </a:solidFill>
              </a:rPr>
              <a:t> con </a:t>
            </a:r>
            <a:r>
              <a:rPr lang="en-US" sz="1400" dirty="0" err="1" smtClean="0">
                <a:solidFill>
                  <a:schemeClr val="tx1"/>
                </a:solidFill>
              </a:rPr>
              <a:t>Fosfoactiv</a:t>
            </a:r>
            <a:r>
              <a:rPr lang="en-US" sz="1400" dirty="0" smtClean="0">
                <a:solidFill>
                  <a:schemeClr val="tx1"/>
                </a:solidFill>
              </a:rPr>
              <a:t>, mayor </a:t>
            </a:r>
            <a:r>
              <a:rPr lang="en-US" sz="1400" dirty="0" err="1" smtClean="0">
                <a:solidFill>
                  <a:schemeClr val="tx1"/>
                </a:solidFill>
              </a:rPr>
              <a:t>desarrollo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radicular</a:t>
            </a:r>
            <a:r>
              <a:rPr lang="en-US" sz="1400" dirty="0" smtClean="0">
                <a:solidFill>
                  <a:schemeClr val="tx1"/>
                </a:solidFill>
              </a:rPr>
              <a:t> y </a:t>
            </a:r>
            <a:r>
              <a:rPr lang="en-US" sz="1400" dirty="0" err="1" smtClean="0">
                <a:solidFill>
                  <a:schemeClr val="tx1"/>
                </a:solidFill>
              </a:rPr>
              <a:t>una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tendencia</a:t>
            </a:r>
            <a:r>
              <a:rPr lang="en-US" sz="1400" dirty="0" smtClean="0">
                <a:solidFill>
                  <a:schemeClr val="tx1"/>
                </a:solidFill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</a:rPr>
              <a:t>desarrollo</a:t>
            </a:r>
            <a:r>
              <a:rPr lang="en-US" sz="1400" dirty="0" smtClean="0">
                <a:solidFill>
                  <a:schemeClr val="tx1"/>
                </a:solidFill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</a:rPr>
              <a:t>estolones</a:t>
            </a:r>
            <a:r>
              <a:rPr lang="en-US" sz="1400" dirty="0" smtClean="0">
                <a:solidFill>
                  <a:schemeClr val="tx1"/>
                </a:solidFill>
              </a:rPr>
              <a:t> superior al </a:t>
            </a:r>
            <a:r>
              <a:rPr lang="en-US" sz="1400" dirty="0" err="1" smtClean="0">
                <a:solidFill>
                  <a:schemeClr val="tx1"/>
                </a:solidFill>
              </a:rPr>
              <a:t>testigo</a:t>
            </a:r>
            <a:r>
              <a:rPr lang="en-US" sz="1400" dirty="0" smtClean="0">
                <a:solidFill>
                  <a:schemeClr val="tx1"/>
                </a:solidFill>
              </a:rPr>
              <a:t> (</a:t>
            </a:r>
            <a:r>
              <a:rPr lang="en-US" sz="1400" dirty="0" err="1" smtClean="0">
                <a:solidFill>
                  <a:schemeClr val="tx1"/>
                </a:solidFill>
              </a:rPr>
              <a:t>ver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datos</a:t>
            </a:r>
            <a:r>
              <a:rPr lang="en-US" sz="1400" dirty="0" smtClean="0">
                <a:solidFill>
                  <a:schemeClr val="tx1"/>
                </a:solidFill>
              </a:rPr>
              <a:t>). </a:t>
            </a:r>
            <a:r>
              <a:rPr lang="en-US" sz="1400" dirty="0" err="1" smtClean="0">
                <a:solidFill>
                  <a:schemeClr val="tx1"/>
                </a:solidFill>
              </a:rPr>
              <a:t>Cabe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aclarar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que</a:t>
            </a:r>
            <a:r>
              <a:rPr lang="en-US" sz="1400" dirty="0" smtClean="0">
                <a:solidFill>
                  <a:schemeClr val="tx1"/>
                </a:solidFill>
              </a:rPr>
              <a:t> el </a:t>
            </a:r>
            <a:r>
              <a:rPr lang="en-US" sz="1400" dirty="0" err="1" smtClean="0">
                <a:solidFill>
                  <a:schemeClr val="tx1"/>
                </a:solidFill>
              </a:rPr>
              <a:t>tratamiento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fue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sembrado</a:t>
            </a:r>
            <a:r>
              <a:rPr lang="en-US" sz="1400" dirty="0" smtClean="0">
                <a:solidFill>
                  <a:schemeClr val="tx1"/>
                </a:solidFill>
              </a:rPr>
              <a:t> 3 </a:t>
            </a:r>
            <a:r>
              <a:rPr lang="en-US" sz="1400" dirty="0" err="1" smtClean="0">
                <a:solidFill>
                  <a:schemeClr val="tx1"/>
                </a:solidFill>
              </a:rPr>
              <a:t>días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después</a:t>
            </a:r>
            <a:r>
              <a:rPr lang="en-US" sz="1400" dirty="0" smtClean="0">
                <a:solidFill>
                  <a:schemeClr val="tx1"/>
                </a:solidFill>
              </a:rPr>
              <a:t> del </a:t>
            </a:r>
            <a:r>
              <a:rPr lang="en-US" sz="1400" dirty="0" err="1" smtClean="0">
                <a:solidFill>
                  <a:schemeClr val="tx1"/>
                </a:solidFill>
              </a:rPr>
              <a:t>testigo</a:t>
            </a:r>
            <a:r>
              <a:rPr lang="en-US" sz="1400" dirty="0" smtClean="0">
                <a:solidFill>
                  <a:schemeClr val="tx1"/>
                </a:solidFill>
              </a:rPr>
              <a:t> con un stress </a:t>
            </a:r>
            <a:r>
              <a:rPr lang="en-US" sz="1400" dirty="0" err="1" smtClean="0">
                <a:solidFill>
                  <a:schemeClr val="tx1"/>
                </a:solidFill>
              </a:rPr>
              <a:t>hidrico</a:t>
            </a:r>
            <a:r>
              <a:rPr lang="en-US" sz="1400" dirty="0" smtClean="0">
                <a:solidFill>
                  <a:schemeClr val="tx1"/>
                </a:solidFill>
              </a:rPr>
              <a:t> y </a:t>
            </a:r>
            <a:r>
              <a:rPr lang="en-US" sz="1400" dirty="0" err="1" smtClean="0">
                <a:solidFill>
                  <a:schemeClr val="tx1"/>
                </a:solidFill>
              </a:rPr>
              <a:t>termico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desfavorable</a:t>
            </a:r>
            <a:r>
              <a:rPr lang="en-US" sz="1400" dirty="0" smtClean="0">
                <a:solidFill>
                  <a:schemeClr val="tx1"/>
                </a:solidFill>
              </a:rPr>
              <a:t>. Se </a:t>
            </a:r>
            <a:r>
              <a:rPr lang="en-US" sz="1400" dirty="0" err="1" smtClean="0">
                <a:solidFill>
                  <a:schemeClr val="tx1"/>
                </a:solidFill>
              </a:rPr>
              <a:t>observó</a:t>
            </a:r>
            <a:r>
              <a:rPr lang="en-US" sz="1400" dirty="0" smtClean="0">
                <a:solidFill>
                  <a:schemeClr val="tx1"/>
                </a:solidFill>
              </a:rPr>
              <a:t> en el </a:t>
            </a:r>
            <a:r>
              <a:rPr lang="en-US" sz="1400" dirty="0" err="1" smtClean="0">
                <a:solidFill>
                  <a:schemeClr val="tx1"/>
                </a:solidFill>
              </a:rPr>
              <a:t>testigo</a:t>
            </a:r>
            <a:r>
              <a:rPr lang="en-US" sz="1400" dirty="0" smtClean="0">
                <a:solidFill>
                  <a:schemeClr val="tx1"/>
                </a:solidFill>
              </a:rPr>
              <a:t>, mayor </a:t>
            </a:r>
            <a:r>
              <a:rPr lang="en-US" sz="1400" dirty="0" err="1" smtClean="0">
                <a:solidFill>
                  <a:schemeClr val="tx1"/>
                </a:solidFill>
              </a:rPr>
              <a:t>masa</a:t>
            </a:r>
            <a:r>
              <a:rPr lang="en-US" sz="1400" dirty="0" smtClean="0">
                <a:solidFill>
                  <a:schemeClr val="tx1"/>
                </a:solidFill>
              </a:rPr>
              <a:t> foliar. A </a:t>
            </a:r>
            <a:r>
              <a:rPr lang="en-US" sz="1400" dirty="0" err="1" smtClean="0">
                <a:solidFill>
                  <a:schemeClr val="tx1"/>
                </a:solidFill>
              </a:rPr>
              <a:t>pesar</a:t>
            </a:r>
            <a:r>
              <a:rPr lang="en-US" sz="1400" dirty="0" smtClean="0">
                <a:solidFill>
                  <a:schemeClr val="tx1"/>
                </a:solidFill>
              </a:rPr>
              <a:t> de </a:t>
            </a:r>
            <a:r>
              <a:rPr lang="en-US" sz="1400" dirty="0" err="1" smtClean="0">
                <a:solidFill>
                  <a:schemeClr val="tx1"/>
                </a:solidFill>
              </a:rPr>
              <a:t>esto</a:t>
            </a:r>
            <a:r>
              <a:rPr lang="en-US" sz="1400" dirty="0" smtClean="0">
                <a:solidFill>
                  <a:schemeClr val="tx1"/>
                </a:solidFill>
              </a:rPr>
              <a:t>, en el </a:t>
            </a:r>
            <a:r>
              <a:rPr lang="en-US" sz="1400" b="1" dirty="0" smtClean="0">
                <a:solidFill>
                  <a:schemeClr val="tx1"/>
                </a:solidFill>
              </a:rPr>
              <a:t>Tratamiento</a:t>
            </a:r>
            <a:r>
              <a:rPr lang="en-US" sz="1400" dirty="0" smtClean="0">
                <a:solidFill>
                  <a:schemeClr val="tx1"/>
                </a:solidFill>
              </a:rPr>
              <a:t> la </a:t>
            </a:r>
            <a:r>
              <a:rPr lang="en-US" sz="1400" dirty="0" err="1" smtClean="0">
                <a:solidFill>
                  <a:schemeClr val="tx1"/>
                </a:solidFill>
              </a:rPr>
              <a:t>planta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destinó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recursos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para</a:t>
            </a:r>
            <a:r>
              <a:rPr lang="en-US" sz="1400" dirty="0" smtClean="0">
                <a:solidFill>
                  <a:schemeClr val="tx1"/>
                </a:solidFill>
              </a:rPr>
              <a:t> la </a:t>
            </a:r>
            <a:r>
              <a:rPr lang="en-US" sz="1400" dirty="0" err="1" smtClean="0">
                <a:solidFill>
                  <a:schemeClr val="tx1"/>
                </a:solidFill>
              </a:rPr>
              <a:t>formación</a:t>
            </a:r>
            <a:r>
              <a:rPr lang="en-US" sz="1400" dirty="0" smtClean="0">
                <a:solidFill>
                  <a:schemeClr val="tx1"/>
                </a:solidFill>
              </a:rPr>
              <a:t> de mayor </a:t>
            </a:r>
            <a:r>
              <a:rPr lang="en-US" sz="1400" dirty="0" err="1" smtClean="0">
                <a:solidFill>
                  <a:schemeClr val="tx1"/>
                </a:solidFill>
              </a:rPr>
              <a:t>masa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radicular</a:t>
            </a:r>
            <a:r>
              <a:rPr lang="en-US" sz="1400" dirty="0" smtClean="0">
                <a:solidFill>
                  <a:schemeClr val="tx1"/>
                </a:solidFill>
              </a:rPr>
              <a:t> a </a:t>
            </a:r>
            <a:r>
              <a:rPr lang="en-US" sz="1400" dirty="0" err="1" smtClean="0">
                <a:solidFill>
                  <a:schemeClr val="tx1"/>
                </a:solidFill>
              </a:rPr>
              <a:t>pesar</a:t>
            </a:r>
            <a:r>
              <a:rPr lang="en-US" sz="1400" dirty="0" smtClean="0">
                <a:solidFill>
                  <a:schemeClr val="tx1"/>
                </a:solidFill>
              </a:rPr>
              <a:t> del stress </a:t>
            </a:r>
            <a:r>
              <a:rPr lang="en-US" sz="1400" dirty="0" err="1" smtClean="0">
                <a:solidFill>
                  <a:schemeClr val="tx1"/>
                </a:solidFill>
              </a:rPr>
              <a:t>presentado</a:t>
            </a:r>
            <a:r>
              <a:rPr lang="en-US" sz="1400" dirty="0" smtClean="0">
                <a:solidFill>
                  <a:schemeClr val="tx1"/>
                </a:solidFill>
              </a:rPr>
              <a:t> al </a:t>
            </a:r>
            <a:r>
              <a:rPr lang="en-US" sz="1400" dirty="0" err="1" smtClean="0">
                <a:solidFill>
                  <a:schemeClr val="tx1"/>
                </a:solidFill>
              </a:rPr>
              <a:t>momento</a:t>
            </a:r>
            <a:r>
              <a:rPr lang="en-US" sz="1400" dirty="0" smtClean="0">
                <a:solidFill>
                  <a:schemeClr val="tx1"/>
                </a:solidFill>
              </a:rPr>
              <a:t> de la </a:t>
            </a:r>
            <a:r>
              <a:rPr lang="en-US" sz="1400" dirty="0" err="1" smtClean="0">
                <a:solidFill>
                  <a:schemeClr val="tx1"/>
                </a:solidFill>
              </a:rPr>
              <a:t>siembra</a:t>
            </a:r>
            <a:r>
              <a:rPr lang="en-US" sz="1400" dirty="0" smtClean="0">
                <a:solidFill>
                  <a:schemeClr val="tx1"/>
                </a:solidFill>
              </a:rPr>
              <a:t>. </a:t>
            </a:r>
            <a:endParaRPr lang="es-AR" sz="1400" dirty="0">
              <a:solidFill>
                <a:schemeClr val="tx1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1331640" y="1556792"/>
            <a:ext cx="5617841" cy="727566"/>
          </a:xfrm>
          <a:prstGeom prst="round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Cultivo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papa.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Productor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Goffi</a:t>
            </a:r>
            <a:endParaRPr lang="es-AR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Diamond Grid 16x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plant</Template>
  <TotalTime>1384</TotalTime>
  <Words>264</Words>
  <Application>Microsoft Office PowerPoint</Application>
  <PresentationFormat>Presentación en pantalla (4:3)</PresentationFormat>
  <Paragraphs>26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Diamond Grid 16x9</vt:lpstr>
      <vt:lpstr>Presentación de PowerPoint</vt:lpstr>
      <vt:lpstr>Presentación de PowerPoint</vt:lpstr>
      <vt:lpstr>Presentación de PowerPoint</vt:lpstr>
      <vt:lpstr>Cultivo papa. Productor Goffi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Golden</dc:title>
  <dc:creator>usuario</dc:creator>
  <cp:lastModifiedBy>Guillermo</cp:lastModifiedBy>
  <cp:revision>43</cp:revision>
  <dcterms:created xsi:type="dcterms:W3CDTF">2012-12-27T21:43:33Z</dcterms:created>
  <dcterms:modified xsi:type="dcterms:W3CDTF">2013-04-27T13:18:45Z</dcterms:modified>
</cp:coreProperties>
</file>